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5" r:id="rId2"/>
    <p:sldId id="259" r:id="rId3"/>
    <p:sldId id="264" r:id="rId4"/>
    <p:sldId id="260" r:id="rId5"/>
    <p:sldId id="266" r:id="rId6"/>
    <p:sldId id="262" r:id="rId7"/>
    <p:sldId id="263" r:id="rId8"/>
    <p:sldId id="267" r:id="rId9"/>
    <p:sldId id="268" r:id="rId10"/>
    <p:sldId id="261" r:id="rId11"/>
    <p:sldId id="256" r:id="rId12"/>
    <p:sldId id="257" r:id="rId13"/>
    <p:sldId id="258" r:id="rId14"/>
    <p:sldId id="269" r:id="rId15"/>
    <p:sldId id="270" r:id="rId16"/>
    <p:sldId id="273" r:id="rId17"/>
    <p:sldId id="274" r:id="rId18"/>
    <p:sldId id="271" r:id="rId19"/>
    <p:sldId id="27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5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hasCustomPrompt="1"/>
          </p:nvPr>
        </p:nvSpPr>
        <p:spPr>
          <a:xfrm>
            <a:off x="457200" y="685800"/>
            <a:ext cx="8229600" cy="1066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dirty="0" smtClean="0"/>
              <a:t>Diction</a:t>
            </a:r>
            <a:endParaRPr kumimoji="0" lang="en-US" dirty="0"/>
          </a:p>
        </p:txBody>
      </p:sp>
      <p:sp>
        <p:nvSpPr>
          <p:cNvPr id="28" name="Date Placeholder 27"/>
          <p:cNvSpPr>
            <a:spLocks noGrp="1"/>
          </p:cNvSpPr>
          <p:nvPr>
            <p:ph type="dt" sz="half" idx="10"/>
          </p:nvPr>
        </p:nvSpPr>
        <p:spPr/>
        <p:txBody>
          <a:bodyPr/>
          <a:lstStyle/>
          <a:p>
            <a:fld id="{581945D2-FB3D-4010-ABF7-FD84B3FF20AE}" type="datetimeFigureOut">
              <a:rPr lang="en-US" smtClean="0"/>
              <a:pPr/>
              <a:t>4/23/2015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984A709-D20E-4095-8B27-02978934F19B}" type="slidenum">
              <a:rPr lang="en-US" smtClean="0"/>
              <a:pPr/>
              <a:t>‹#›</a:t>
            </a:fld>
            <a:endParaRPr lang="en-US"/>
          </a:p>
        </p:txBody>
      </p:sp>
      <p:sp>
        <p:nvSpPr>
          <p:cNvPr id="9" name="Subtitle 8"/>
          <p:cNvSpPr>
            <a:spLocks noGrp="1"/>
          </p:cNvSpPr>
          <p:nvPr>
            <p:ph type="subTitle" idx="1" hasCustomPrompt="1"/>
          </p:nvPr>
        </p:nvSpPr>
        <p:spPr>
          <a:xfrm>
            <a:off x="457200" y="1905000"/>
            <a:ext cx="8229600" cy="3581400"/>
          </a:xfrm>
        </p:spPr>
        <p:txBody>
          <a:bodyPr/>
          <a:lstStyle>
            <a:lvl1pPr marL="0" indent="0" algn="ctr">
              <a:buNone/>
              <a:defRPr lang="en-US" sz="1100" u="none"/>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z="1800" u="sng" dirty="0" smtClean="0">
                <a:latin typeface="Berlin Sans FB Demi"/>
                <a:ea typeface="Calibri"/>
                <a:cs typeface="Times New Roman"/>
              </a:rPr>
              <a:t>Consider</a:t>
            </a:r>
            <a:r>
              <a:rPr lang="en-US" sz="1800" dirty="0" smtClean="0">
                <a:latin typeface="Berlin Sans FB Demi"/>
                <a:ea typeface="Calibri"/>
                <a:cs typeface="Times New Roman"/>
              </a:rPr>
              <a:t>:  Art is the </a:t>
            </a:r>
            <a:r>
              <a:rPr lang="en-US" sz="1800" b="1" dirty="0" smtClean="0">
                <a:latin typeface="Berlin Sans FB Demi"/>
                <a:ea typeface="Calibri"/>
                <a:cs typeface="Times New Roman"/>
              </a:rPr>
              <a:t>ANTIDOTE that can call us back from the edge of numbness, restoring the ability to feel for another.		</a:t>
            </a:r>
          </a:p>
          <a:p>
            <a:r>
              <a:rPr lang="en-US" sz="1800" b="1" dirty="0" smtClean="0">
                <a:latin typeface="Berlin Sans FB Demi"/>
                <a:ea typeface="Calibri"/>
                <a:cs typeface="Times New Roman"/>
              </a:rPr>
              <a:t>-Barbara Kingsolver, </a:t>
            </a:r>
            <a:r>
              <a:rPr lang="en-US" sz="1800" b="1" i="1" dirty="0" smtClean="0">
                <a:latin typeface="Berlin Sans FB Demi"/>
                <a:ea typeface="Calibri"/>
                <a:cs typeface="Times New Roman"/>
              </a:rPr>
              <a:t>High Tide in Tucson</a:t>
            </a:r>
            <a:endParaRPr lang="en-US" sz="1100" dirty="0">
              <a:latin typeface="Calibri"/>
              <a:ea typeface="Calibri"/>
              <a:cs typeface="Times New Roma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81945D2-FB3D-4010-ABF7-FD84B3FF20AE}"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984A709-D20E-4095-8B27-02978934F19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4/23/2015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1945D2-FB3D-4010-ABF7-FD84B3FF20AE}" type="datetimeFigureOut">
              <a:rPr lang="en-US" smtClean="0"/>
              <a:pPr/>
              <a:t>4/23/2015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1945D2-FB3D-4010-ABF7-FD84B3FF20AE}" type="datetimeFigureOut">
              <a:rPr lang="en-US" smtClean="0"/>
              <a:pPr/>
              <a:t>4/23/2015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945D2-FB3D-4010-ABF7-FD84B3FF20AE}" type="datetimeFigureOut">
              <a:rPr lang="en-US" smtClean="0"/>
              <a:pPr/>
              <a:t>4/23/2015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4/23/2015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81945D2-FB3D-4010-ABF7-FD84B3FF20AE}" type="datetimeFigureOut">
              <a:rPr lang="en-US" smtClean="0"/>
              <a:pPr/>
              <a:t>4/23/2015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81945D2-FB3D-4010-ABF7-FD84B3FF20AE}" type="datetimeFigureOut">
              <a:rPr lang="en-US" smtClean="0"/>
              <a:pPr/>
              <a:t>4/23/2015</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84A709-D20E-4095-8B27-02978934F19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metmuseum.org/" TargetMode="External"/><Relationship Id="rId2" Type="http://schemas.openxmlformats.org/officeDocument/2006/relationships/hyperlink" Target="http://www.artic.edu/" TargetMode="External"/><Relationship Id="rId1" Type="http://schemas.openxmlformats.org/officeDocument/2006/relationships/slideLayout" Target="../slideLayouts/slideLayout2.xml"/><Relationship Id="rId4" Type="http://schemas.openxmlformats.org/officeDocument/2006/relationships/hyperlink" Target="http://www.wichitaartmuseum.or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What is the subject of the work? What relationships do you see?</a:t>
            </a:r>
          </a:p>
          <a:p>
            <a:r>
              <a:rPr lang="en-US" dirty="0" smtClean="0"/>
              <a:t>What colors, light and dark elements, and other elements of design do you see? What is the effect?</a:t>
            </a:r>
          </a:p>
          <a:p>
            <a:r>
              <a:rPr lang="en-US" dirty="0" smtClean="0"/>
              <a:t>What adjectives describe this work? What values does it correlate with? What is the artist’s point of view? Is your viewing relevant to the author’s intent? Or is your viewing more relevant to your own perspective?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hlinkClick r:id="rId2"/>
              </a:rPr>
              <a:t>www.artic.edu</a:t>
            </a:r>
            <a:endParaRPr lang="en-US" dirty="0" smtClean="0"/>
          </a:p>
          <a:p>
            <a:pPr>
              <a:buNone/>
            </a:pPr>
            <a:r>
              <a:rPr lang="en-US" dirty="0" smtClean="0"/>
              <a:t>		-Go to Collections &gt; Works of Art</a:t>
            </a:r>
          </a:p>
          <a:p>
            <a:r>
              <a:rPr lang="en-US" dirty="0" smtClean="0">
                <a:hlinkClick r:id="rId3"/>
              </a:rPr>
              <a:t>www.metmuseum.org</a:t>
            </a:r>
            <a:endParaRPr lang="en-US" dirty="0" smtClean="0"/>
          </a:p>
          <a:p>
            <a:pPr>
              <a:buNone/>
            </a:pPr>
            <a:r>
              <a:rPr lang="en-US" dirty="0" smtClean="0"/>
              <a:t>		- Collection &gt; Collection Online</a:t>
            </a:r>
          </a:p>
          <a:p>
            <a:r>
              <a:rPr lang="en-US" dirty="0" smtClean="0">
                <a:hlinkClick r:id="rId4"/>
              </a:rPr>
              <a:t>www.wichitaartmuseum.org</a:t>
            </a:r>
            <a:endParaRPr lang="en-US" dirty="0" smtClean="0"/>
          </a:p>
          <a:p>
            <a:pPr>
              <a:buNone/>
            </a:pPr>
            <a:r>
              <a:rPr lang="en-US" dirty="0" smtClean="0"/>
              <a:t>		-Collection &gt; Explore the Collection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8229600" cy="1066800"/>
          </a:xfrm>
        </p:spPr>
        <p:txBody>
          <a:bodyPr/>
          <a:lstStyle/>
          <a:p>
            <a:r>
              <a:rPr lang="en-US" smtClean="0"/>
              <a:t>Syntax #4</a:t>
            </a:r>
            <a:endParaRPr lang="en-US" dirty="0"/>
          </a:p>
        </p:txBody>
      </p:sp>
      <p:sp>
        <p:nvSpPr>
          <p:cNvPr id="3" name="Subtitle 2"/>
          <p:cNvSpPr>
            <a:spLocks noGrp="1"/>
          </p:cNvSpPr>
          <p:nvPr>
            <p:ph type="subTitle" idx="1"/>
          </p:nvPr>
        </p:nvSpPr>
        <p:spPr>
          <a:xfrm>
            <a:off x="457200" y="1905000"/>
            <a:ext cx="8229600" cy="4343400"/>
          </a:xfrm>
        </p:spPr>
        <p:txBody>
          <a:bodyPr>
            <a:normAutofit fontScale="77500" lnSpcReduction="20000"/>
          </a:bodyPr>
          <a:lstStyle/>
          <a:p>
            <a:r>
              <a:rPr sz="3800" dirty="0" smtClean="0"/>
              <a:t>Consider:</a:t>
            </a:r>
          </a:p>
          <a:p>
            <a:pPr algn="l"/>
            <a:r>
              <a:rPr sz="3800" smtClean="0"/>
              <a:t>HIGGINS:</a:t>
            </a:r>
          </a:p>
          <a:p>
            <a:r>
              <a:rPr sz="3800" dirty="0" smtClean="0"/>
              <a:t>"Yes: that's what drives me mad: the silly people don't know their own silly business." </a:t>
            </a:r>
          </a:p>
          <a:p>
            <a:r>
              <a:rPr sz="3800" i="1" dirty="0" smtClean="0"/>
              <a:t>--</a:t>
            </a:r>
            <a:r>
              <a:rPr sz="3800" dirty="0" smtClean="0"/>
              <a:t>George Bernard Shaw</a:t>
            </a:r>
            <a:r>
              <a:rPr sz="3800" i="1" dirty="0" smtClean="0"/>
              <a:t>, </a:t>
            </a:r>
            <a:r>
              <a:rPr sz="3800" i="1" dirty="0" err="1" smtClean="0"/>
              <a:t>Pygmallion</a:t>
            </a:r>
            <a:endParaRPr sz="3800" i="1" dirty="0" smtClean="0"/>
          </a:p>
          <a:p>
            <a:r>
              <a:rPr sz="3600" dirty="0" smtClean="0"/>
              <a:t>Discuss:</a:t>
            </a:r>
          </a:p>
          <a:p>
            <a:r>
              <a:rPr sz="3600" dirty="0" smtClean="0"/>
              <a:t>What is the purpose of the two colons in this sentence?</a:t>
            </a:r>
          </a:p>
          <a:p>
            <a:r>
              <a:rPr sz="3600" dirty="0" smtClean="0"/>
              <a:t>What function does the </a:t>
            </a:r>
            <a:r>
              <a:rPr sz="3600" i="1" dirty="0" smtClean="0"/>
              <a:t>yes</a:t>
            </a:r>
            <a:r>
              <a:rPr sz="3600" dirty="0" smtClean="0"/>
              <a:t> at the beginning of the sentence serve?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#4</a:t>
            </a:r>
            <a:endParaRPr lang="en-US" dirty="0"/>
          </a:p>
        </p:txBody>
      </p:sp>
      <p:sp>
        <p:nvSpPr>
          <p:cNvPr id="3" name="Content Placeholder 2"/>
          <p:cNvSpPr>
            <a:spLocks noGrp="1"/>
          </p:cNvSpPr>
          <p:nvPr>
            <p:ph idx="1"/>
          </p:nvPr>
        </p:nvSpPr>
        <p:spPr>
          <a:xfrm>
            <a:off x="381000" y="2133600"/>
            <a:ext cx="8229600" cy="3200400"/>
          </a:xfrm>
        </p:spPr>
        <p:txBody>
          <a:bodyPr>
            <a:normAutofit/>
          </a:bodyPr>
          <a:lstStyle/>
          <a:p>
            <a:pPr algn="ctr">
              <a:buNone/>
            </a:pPr>
            <a:r>
              <a:rPr lang="en-US" dirty="0" smtClean="0"/>
              <a:t>Apply:</a:t>
            </a:r>
          </a:p>
          <a:p>
            <a:pPr algn="ctr">
              <a:buNone/>
            </a:pPr>
            <a:r>
              <a:rPr lang="en-US" dirty="0" smtClean="0"/>
              <a:t>Write a sentence about a TV show you deplore. Using Shaw’s sentence as a model</a:t>
            </a:r>
            <a:r>
              <a:rPr lang="en-US" smtClean="0"/>
              <a:t>, state </a:t>
            </a:r>
            <a:r>
              <a:rPr lang="en-US" dirty="0" smtClean="0"/>
              <a:t>what you don’t like about the show in a succinct clause following a colon.  Share!</a:t>
            </a:r>
          </a:p>
          <a:p>
            <a:pPr algn="ctr">
              <a:buNone/>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08038"/>
          </a:xfrm>
        </p:spPr>
        <p:txBody>
          <a:bodyPr/>
          <a:lstStyle/>
          <a:p>
            <a:r>
              <a:rPr lang="en-US" dirty="0" smtClean="0"/>
              <a:t>Excellent Student Examples</a:t>
            </a:r>
            <a:endParaRPr lang="en-US" dirty="0"/>
          </a:p>
        </p:txBody>
      </p:sp>
      <p:sp>
        <p:nvSpPr>
          <p:cNvPr id="3" name="Content Placeholder 2"/>
          <p:cNvSpPr>
            <a:spLocks noGrp="1"/>
          </p:cNvSpPr>
          <p:nvPr>
            <p:ph idx="1"/>
          </p:nvPr>
        </p:nvSpPr>
        <p:spPr>
          <a:xfrm>
            <a:off x="457200" y="914400"/>
            <a:ext cx="8229600" cy="6096000"/>
          </a:xfrm>
        </p:spPr>
        <p:txBody>
          <a:bodyPr>
            <a:normAutofit/>
          </a:bodyPr>
          <a:lstStyle/>
          <a:p>
            <a:r>
              <a:rPr lang="en-US" dirty="0" smtClean="0"/>
              <a:t>Exactly!:  a yellow sponge vocalizing:  the scientific reasoning behind his </a:t>
            </a:r>
            <a:r>
              <a:rPr lang="en-US" dirty="0" err="1" smtClean="0"/>
              <a:t>implausable</a:t>
            </a:r>
            <a:r>
              <a:rPr lang="en-US" dirty="0" smtClean="0"/>
              <a:t> advancement in evolution is preposterous!</a:t>
            </a:r>
          </a:p>
          <a:p>
            <a:r>
              <a:rPr lang="en-US" dirty="0" smtClean="0"/>
              <a:t>No:  the sight of Sarah Jessica Parker makes me cringe:  old decrepit hags gossiping over outlandish amounts of sex:  I hate Sex in the </a:t>
            </a:r>
            <a:br>
              <a:rPr lang="en-US" dirty="0" smtClean="0"/>
            </a:br>
            <a:r>
              <a:rPr lang="en-US" dirty="0" smtClean="0"/>
              <a:t>City!</a:t>
            </a:r>
          </a:p>
          <a:p>
            <a:r>
              <a:rPr lang="en-US" dirty="0" smtClean="0"/>
              <a:t>The Bachelor: a show that has DESPERATE written all over it:  the girls are just seeking attention and are too needy!</a:t>
            </a:r>
          </a:p>
          <a:p>
            <a:r>
              <a:rPr lang="en-US" dirty="0" smtClean="0"/>
              <a:t>Heathens:  running around in </a:t>
            </a:r>
            <a:r>
              <a:rPr lang="en-US" dirty="0" err="1" smtClean="0"/>
              <a:t>baccanalian</a:t>
            </a:r>
            <a:r>
              <a:rPr lang="en-US" dirty="0" smtClean="0"/>
              <a:t> revelry:  Jersey Shore is the most deplorable show on television.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#5</a:t>
            </a:r>
            <a:endParaRPr lang="en-US" dirty="0"/>
          </a:p>
        </p:txBody>
      </p:sp>
      <p:sp>
        <p:nvSpPr>
          <p:cNvPr id="3" name="Subtitle 2"/>
          <p:cNvSpPr>
            <a:spLocks noGrp="1"/>
          </p:cNvSpPr>
          <p:nvPr>
            <p:ph idx="1"/>
          </p:nvPr>
        </p:nvSpPr>
        <p:spPr/>
        <p:txBody>
          <a:bodyPr>
            <a:noAutofit/>
          </a:bodyPr>
          <a:lstStyle/>
          <a:p>
            <a:pPr>
              <a:buNone/>
            </a:pPr>
            <a:r>
              <a:rPr sz="2400" dirty="0" smtClean="0"/>
              <a:t>Consider:</a:t>
            </a:r>
          </a:p>
          <a:p>
            <a:pPr>
              <a:buNone/>
            </a:pPr>
            <a:r>
              <a:rPr lang="en-US" sz="2400" dirty="0" smtClean="0"/>
              <a:t>	</a:t>
            </a:r>
            <a:r>
              <a:rPr sz="2400" dirty="0" smtClean="0"/>
              <a:t>"The seven years' difference in our ages lay between us like a chasm: I wondered if these years would ever operate between us as a bridge." </a:t>
            </a:r>
            <a:r>
              <a:rPr lang="en-US" sz="2400" dirty="0" smtClean="0"/>
              <a:t>–</a:t>
            </a:r>
            <a:r>
              <a:rPr sz="2400" dirty="0" smtClean="0"/>
              <a:t> James Baldwin, "Sonny's Blues"</a:t>
            </a:r>
          </a:p>
          <a:p>
            <a:pPr>
              <a:buNone/>
            </a:pPr>
            <a:r>
              <a:rPr sz="2400" dirty="0" smtClean="0"/>
              <a:t>Discuss:</a:t>
            </a:r>
          </a:p>
          <a:p>
            <a:pPr marL="742950" indent="-742950">
              <a:buFont typeface="+mj-lt"/>
              <a:buAutoNum type="arabicPeriod"/>
            </a:pPr>
            <a:r>
              <a:rPr sz="2400" dirty="0" smtClean="0"/>
              <a:t>What function does the colon serve in this sentence?</a:t>
            </a:r>
          </a:p>
          <a:p>
            <a:pPr marL="742950" indent="-742950">
              <a:buFont typeface="+mj-lt"/>
              <a:buAutoNum type="arabicPeriod"/>
            </a:pPr>
            <a:r>
              <a:rPr sz="2400" dirty="0" smtClean="0"/>
              <a:t>How would the meaning and impact of the sentence change if the sentence read as follows: </a:t>
            </a:r>
          </a:p>
          <a:p>
            <a:pPr>
              <a:buNone/>
            </a:pPr>
            <a:r>
              <a:rPr lang="en-US" sz="2400" i="1" dirty="0" smtClean="0"/>
              <a:t>	</a:t>
            </a:r>
            <a:r>
              <a:rPr sz="2400" i="1" dirty="0" smtClean="0"/>
              <a:t>The seven years' difference in our ages lay between us like a chasm, and </a:t>
            </a:r>
            <a:r>
              <a:rPr lang="en-US" sz="2400" i="1" dirty="0" smtClean="0"/>
              <a:t>I</a:t>
            </a:r>
            <a:r>
              <a:rPr sz="2400" i="1" dirty="0" smtClean="0"/>
              <a:t> wondered if these years would ever operate between us as a bridge.</a:t>
            </a:r>
            <a:endParaRPr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#5</a:t>
            </a:r>
            <a:endParaRPr lang="en-US" dirty="0"/>
          </a:p>
        </p:txBody>
      </p:sp>
      <p:sp>
        <p:nvSpPr>
          <p:cNvPr id="3" name="Content Placeholder 2"/>
          <p:cNvSpPr>
            <a:spLocks noGrp="1"/>
          </p:cNvSpPr>
          <p:nvPr>
            <p:ph idx="1"/>
          </p:nvPr>
        </p:nvSpPr>
        <p:spPr>
          <a:xfrm>
            <a:off x="381000" y="1828800"/>
            <a:ext cx="8229600" cy="3200400"/>
          </a:xfrm>
        </p:spPr>
        <p:txBody>
          <a:bodyPr>
            <a:normAutofit/>
          </a:bodyPr>
          <a:lstStyle/>
          <a:p>
            <a:pPr algn="ctr">
              <a:buNone/>
            </a:pPr>
            <a:r>
              <a:rPr lang="en-US" dirty="0" smtClean="0"/>
              <a:t>Apply:</a:t>
            </a:r>
          </a:p>
          <a:p>
            <a:pPr>
              <a:buNone/>
            </a:pPr>
            <a:r>
              <a:rPr lang="en-US" dirty="0" smtClean="0"/>
              <a:t>	Write two independent clauses; join the two with a colon, giving emphasis to the independent clause which follows the colon. Use Baldwin’s sentence as a model. Share your sentence with the class.</a:t>
            </a:r>
          </a:p>
          <a:p>
            <a:pPr algn="ctr">
              <a:buNone/>
            </a:pPr>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8229600" cy="1066800"/>
          </a:xfrm>
        </p:spPr>
        <p:txBody>
          <a:bodyPr/>
          <a:lstStyle/>
          <a:p>
            <a:r>
              <a:rPr lang="en-US" dirty="0" smtClean="0"/>
              <a:t>Syntax #7</a:t>
            </a:r>
            <a:endParaRPr lang="en-US" dirty="0"/>
          </a:p>
        </p:txBody>
      </p:sp>
      <p:sp>
        <p:nvSpPr>
          <p:cNvPr id="3" name="Subtitle 2"/>
          <p:cNvSpPr>
            <a:spLocks noGrp="1"/>
          </p:cNvSpPr>
          <p:nvPr>
            <p:ph type="subTitle" idx="1"/>
          </p:nvPr>
        </p:nvSpPr>
        <p:spPr>
          <a:xfrm>
            <a:off x="457200" y="1905000"/>
            <a:ext cx="8229600" cy="4343400"/>
          </a:xfrm>
        </p:spPr>
        <p:txBody>
          <a:bodyPr>
            <a:normAutofit fontScale="47500" lnSpcReduction="20000"/>
          </a:bodyPr>
          <a:lstStyle/>
          <a:p>
            <a:r>
              <a:rPr sz="3800" smtClean="0"/>
              <a:t>Consider: </a:t>
            </a:r>
          </a:p>
          <a:p>
            <a:pPr algn="l"/>
            <a:r>
              <a:rPr sz="3800" smtClean="0"/>
              <a:t>I hear an army charging upon the land,</a:t>
            </a:r>
          </a:p>
          <a:p>
            <a:pPr algn="l"/>
            <a:r>
              <a:rPr lang="en-US" sz="3800" dirty="0" smtClean="0"/>
              <a:t>A</a:t>
            </a:r>
            <a:r>
              <a:rPr sz="3800" smtClean="0"/>
              <a:t>nd the thunder of horses plunging, foam about their knees:</a:t>
            </a:r>
          </a:p>
          <a:p>
            <a:pPr algn="l"/>
            <a:r>
              <a:rPr sz="3800" smtClean="0"/>
              <a:t>Arrogant, in black armor, behind them stand,</a:t>
            </a:r>
          </a:p>
          <a:p>
            <a:pPr algn="l"/>
            <a:r>
              <a:rPr sz="3800" smtClean="0"/>
              <a:t>Disdaining the reins, with fluttering whips, the charioteers.</a:t>
            </a:r>
          </a:p>
          <a:p>
            <a:r>
              <a:rPr sz="3800" smtClean="0"/>
              <a:t>-James Joyce, "I Hear an Army Charging Upon the Land"</a:t>
            </a:r>
          </a:p>
          <a:p>
            <a:endParaRPr sz="3800" i="1" smtClean="0"/>
          </a:p>
          <a:p>
            <a:r>
              <a:rPr sz="3600" smtClean="0"/>
              <a:t>Discuss:</a:t>
            </a:r>
          </a:p>
          <a:p>
            <a:r>
              <a:rPr sz="3600" smtClean="0"/>
              <a:t>The subject of the verb </a:t>
            </a:r>
            <a:r>
              <a:rPr sz="3600" i="1" smtClean="0"/>
              <a:t>stand </a:t>
            </a:r>
            <a:r>
              <a:rPr sz="3600" smtClean="0"/>
              <a:t>in line 3 is </a:t>
            </a:r>
            <a:r>
              <a:rPr sz="3600" i="1" smtClean="0"/>
              <a:t>charioteers </a:t>
            </a:r>
            <a:r>
              <a:rPr sz="3600" smtClean="0"/>
              <a:t>at the end of line 4. How does this inversion of the normal word order (subject-verb) affect the impact of those lines?</a:t>
            </a:r>
          </a:p>
          <a:p>
            <a:endParaRPr sz="3600" smtClean="0"/>
          </a:p>
          <a:p>
            <a:r>
              <a:rPr sz="3600" smtClean="0"/>
              <a:t>Examine the adjectives and adjective phrases in lines 3 and 4: </a:t>
            </a:r>
            <a:r>
              <a:rPr sz="3600" i="1" smtClean="0"/>
              <a:t>arrogant, in black armor.</a:t>
            </a:r>
            <a:r>
              <a:rPr sz="3600" smtClean="0"/>
              <a:t> What word do these adjectives modify? How does this unusual word order affect the impact of these lines?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#7</a:t>
            </a:r>
            <a:endParaRPr lang="en-US" dirty="0"/>
          </a:p>
        </p:txBody>
      </p:sp>
      <p:sp>
        <p:nvSpPr>
          <p:cNvPr id="3" name="Content Placeholder 2"/>
          <p:cNvSpPr>
            <a:spLocks noGrp="1"/>
          </p:cNvSpPr>
          <p:nvPr>
            <p:ph idx="1"/>
          </p:nvPr>
        </p:nvSpPr>
        <p:spPr>
          <a:xfrm>
            <a:off x="381000" y="2133600"/>
            <a:ext cx="8229600" cy="3200400"/>
          </a:xfrm>
        </p:spPr>
        <p:txBody>
          <a:bodyPr>
            <a:normAutofit/>
          </a:bodyPr>
          <a:lstStyle/>
          <a:p>
            <a:pPr algn="ctr">
              <a:buNone/>
            </a:pPr>
            <a:r>
              <a:rPr lang="en-US" dirty="0" smtClean="0"/>
              <a:t>Apply: Write a sentence about a car crash. In your sentence invert the normal order of the subject and verb. Try to make your sentence sound natural and powerful. Share your sentence with </a:t>
            </a:r>
            <a:r>
              <a:rPr lang="en-US" smtClean="0"/>
              <a:t>a partner.</a:t>
            </a:r>
            <a:endParaRPr lang="en-US" dirty="0" smtClean="0"/>
          </a:p>
          <a:p>
            <a:pPr algn="ctr">
              <a:buNone/>
            </a:pPr>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0"/>
            <a:ext cx="8229600" cy="1066800"/>
          </a:xfrm>
        </p:spPr>
        <p:txBody>
          <a:bodyPr/>
          <a:lstStyle/>
          <a:p>
            <a:r>
              <a:rPr lang="en-US" dirty="0" smtClean="0"/>
              <a:t>Syntax #6</a:t>
            </a:r>
            <a:endParaRPr lang="en-US" dirty="0"/>
          </a:p>
        </p:txBody>
      </p:sp>
      <p:sp>
        <p:nvSpPr>
          <p:cNvPr id="3" name="Subtitle 2"/>
          <p:cNvSpPr>
            <a:spLocks noGrp="1"/>
          </p:cNvSpPr>
          <p:nvPr>
            <p:ph type="subTitle" idx="1"/>
          </p:nvPr>
        </p:nvSpPr>
        <p:spPr>
          <a:xfrm>
            <a:off x="457200" y="1143000"/>
            <a:ext cx="8229600" cy="5105400"/>
          </a:xfrm>
        </p:spPr>
        <p:txBody>
          <a:bodyPr>
            <a:normAutofit fontScale="47500" lnSpcReduction="20000"/>
          </a:bodyPr>
          <a:lstStyle/>
          <a:p>
            <a:r>
              <a:rPr sz="3800" smtClean="0"/>
              <a:t>Consider:</a:t>
            </a:r>
          </a:p>
          <a:p>
            <a:pPr algn="l"/>
            <a:r>
              <a:rPr sz="3800" smtClean="0"/>
              <a:t>Death be not proud, though some have called thee</a:t>
            </a:r>
          </a:p>
          <a:p>
            <a:pPr algn="l"/>
            <a:r>
              <a:rPr sz="3800" smtClean="0"/>
              <a:t>Mighty and dreadful, for thou art not so;</a:t>
            </a:r>
          </a:p>
          <a:p>
            <a:pPr algn="l"/>
            <a:r>
              <a:rPr lang="en-US" sz="3800" dirty="0" smtClean="0"/>
              <a:t>F</a:t>
            </a:r>
            <a:r>
              <a:rPr sz="3800" smtClean="0"/>
              <a:t>or those whom thou think'st thou dost overthrow</a:t>
            </a:r>
          </a:p>
          <a:p>
            <a:pPr algn="l"/>
            <a:r>
              <a:rPr sz="3800" smtClean="0"/>
              <a:t>Die not, poore Death; nor yet canst thou kill me. </a:t>
            </a:r>
          </a:p>
          <a:p>
            <a:pPr algn="l"/>
            <a:r>
              <a:rPr sz="3800" smtClean="0"/>
              <a:t>From rest and sleepe, which but thy pictures be, </a:t>
            </a:r>
          </a:p>
          <a:p>
            <a:pPr algn="l"/>
            <a:r>
              <a:rPr sz="3800" smtClean="0"/>
              <a:t>Much pleasure, then from thee much more must flow;</a:t>
            </a:r>
          </a:p>
          <a:p>
            <a:pPr algn="l"/>
            <a:r>
              <a:rPr sz="3800" smtClean="0"/>
              <a:t>-John Donne, "Death be not Proud"</a:t>
            </a:r>
          </a:p>
          <a:p>
            <a:endParaRPr sz="3800" smtClean="0"/>
          </a:p>
          <a:p>
            <a:r>
              <a:rPr sz="3800" smtClean="0"/>
              <a:t>Discuss:</a:t>
            </a:r>
          </a:p>
          <a:p>
            <a:pPr marL="742950" indent="-742950">
              <a:buAutoNum type="arabicPeriod"/>
            </a:pPr>
            <a:r>
              <a:rPr sz="3800" smtClean="0"/>
              <a:t>What is the effect of opening the first sentence with the imperative mood of the verb </a:t>
            </a:r>
            <a:r>
              <a:rPr sz="3800" i="1" smtClean="0"/>
              <a:t>to be</a:t>
            </a:r>
            <a:r>
              <a:rPr sz="3800" smtClean="0"/>
              <a:t>?</a:t>
            </a:r>
          </a:p>
          <a:p>
            <a:pPr marL="742950" indent="-742950">
              <a:buAutoNum type="arabicPeriod"/>
            </a:pPr>
            <a:endParaRPr sz="3800" smtClean="0"/>
          </a:p>
          <a:p>
            <a:pPr marL="742950" indent="-742950">
              <a:buAutoNum type="arabicPeriod"/>
            </a:pPr>
            <a:r>
              <a:rPr sz="3800" smtClean="0"/>
              <a:t>In the</a:t>
            </a:r>
            <a:r>
              <a:rPr lang="en-US" sz="3800" dirty="0" smtClean="0"/>
              <a:t> </a:t>
            </a:r>
            <a:r>
              <a:rPr sz="3800" smtClean="0"/>
              <a:t>first clause of the second sentence, the verb is understood: in the second clause of this sentence, the subject is understood. </a:t>
            </a:r>
            <a:r>
              <a:rPr lang="en-US" sz="3800" dirty="0" smtClean="0"/>
              <a:t>T</a:t>
            </a:r>
            <a:r>
              <a:rPr sz="3800" smtClean="0"/>
              <a:t>he natural word order is inverted. </a:t>
            </a:r>
          </a:p>
          <a:p>
            <a:pPr marL="742950" indent="-742950"/>
            <a:r>
              <a:rPr sz="3800" smtClean="0"/>
              <a:t>What effect does this have on the meaning of the lines?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#6</a:t>
            </a:r>
            <a:endParaRPr lang="en-US" dirty="0"/>
          </a:p>
        </p:txBody>
      </p:sp>
      <p:sp>
        <p:nvSpPr>
          <p:cNvPr id="3" name="Content Placeholder 2"/>
          <p:cNvSpPr>
            <a:spLocks noGrp="1"/>
          </p:cNvSpPr>
          <p:nvPr>
            <p:ph idx="1"/>
          </p:nvPr>
        </p:nvSpPr>
        <p:spPr>
          <a:xfrm>
            <a:off x="381000" y="2133600"/>
            <a:ext cx="8229600" cy="3200400"/>
          </a:xfrm>
        </p:spPr>
        <p:txBody>
          <a:bodyPr>
            <a:normAutofit/>
          </a:bodyPr>
          <a:lstStyle/>
          <a:p>
            <a:pPr algn="ctr">
              <a:buNone/>
            </a:pPr>
            <a:r>
              <a:rPr lang="en-US" dirty="0" smtClean="0"/>
              <a:t>Apply:</a:t>
            </a:r>
          </a:p>
          <a:p>
            <a:pPr algn="ctr">
              <a:buNone/>
            </a:pPr>
            <a:r>
              <a:rPr lang="en-US" dirty="0" smtClean="0"/>
              <a:t>Write a sentence about </a:t>
            </a:r>
            <a:r>
              <a:rPr lang="en-US" dirty="0" err="1" smtClean="0"/>
              <a:t>Facebook</a:t>
            </a:r>
            <a:r>
              <a:rPr lang="en-US" dirty="0" smtClean="0"/>
              <a:t> or Twitter which begins with a verb in the imperative mood. Share your sentence with a partner and discuss the attitude toward these social media which your opening verb reveals.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 and Black </a:t>
            </a:r>
            <a:r>
              <a:rPr lang="en-US" dirty="0" smtClean="0"/>
              <a:t>- Mark </a:t>
            </a:r>
            <a:r>
              <a:rPr lang="en-US" dirty="0" smtClean="0"/>
              <a:t>Rothko</a:t>
            </a:r>
            <a:endParaRPr lang="en-US" dirty="0"/>
          </a:p>
        </p:txBody>
      </p:sp>
      <p:pic>
        <p:nvPicPr>
          <p:cNvPr id="4" name="Content Placeholder 3" descr="Rothko.jpg"/>
          <p:cNvPicPr>
            <a:picLocks noGrp="1" noChangeAspect="1"/>
          </p:cNvPicPr>
          <p:nvPr>
            <p:ph idx="1"/>
          </p:nvPr>
        </p:nvPicPr>
        <p:blipFill>
          <a:blip r:embed="rId2" cstate="print"/>
          <a:stretch>
            <a:fillRect/>
          </a:stretch>
        </p:blipFill>
        <p:spPr>
          <a:xfrm>
            <a:off x="2286000" y="1387475"/>
            <a:ext cx="5046559" cy="5470525"/>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“The Treachery of Images” – Rene Magritte</a:t>
            </a:r>
            <a:endParaRPr lang="en-US" dirty="0"/>
          </a:p>
        </p:txBody>
      </p:sp>
      <p:pic>
        <p:nvPicPr>
          <p:cNvPr id="4" name="Content Placeholder 3" descr="this is not a pipe.jpg"/>
          <p:cNvPicPr>
            <a:picLocks noGrp="1" noChangeAspect="1"/>
          </p:cNvPicPr>
          <p:nvPr>
            <p:ph idx="1"/>
          </p:nvPr>
        </p:nvPicPr>
        <p:blipFill>
          <a:blip r:embed="rId2" cstate="print"/>
          <a:stretch>
            <a:fillRect/>
          </a:stretch>
        </p:blipFill>
        <p:spPr>
          <a:xfrm>
            <a:off x="990600" y="1905000"/>
            <a:ext cx="7091796" cy="49530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Nude Descending a Staircase - Duchamp</a:t>
            </a:r>
            <a:endParaRPr lang="en-US" dirty="0"/>
          </a:p>
        </p:txBody>
      </p:sp>
      <p:pic>
        <p:nvPicPr>
          <p:cNvPr id="4" name="Content Placeholder 3" descr="a nude.jpg"/>
          <p:cNvPicPr>
            <a:picLocks noGrp="1" noChangeAspect="1"/>
          </p:cNvPicPr>
          <p:nvPr>
            <p:ph idx="1"/>
          </p:nvPr>
        </p:nvPicPr>
        <p:blipFill>
          <a:blip r:embed="rId2" cstate="print"/>
          <a:stretch>
            <a:fillRect/>
          </a:stretch>
        </p:blipFill>
        <p:spPr>
          <a:xfrm>
            <a:off x="2971800" y="1371600"/>
            <a:ext cx="3276600" cy="5368239"/>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 Culture in Art</a:t>
            </a:r>
            <a:endParaRPr lang="en-US" dirty="0"/>
          </a:p>
        </p:txBody>
      </p:sp>
      <p:sp>
        <p:nvSpPr>
          <p:cNvPr id="3" name="Content Placeholder 2"/>
          <p:cNvSpPr>
            <a:spLocks noGrp="1"/>
          </p:cNvSpPr>
          <p:nvPr>
            <p:ph idx="1"/>
          </p:nvPr>
        </p:nvSpPr>
        <p:spPr/>
        <p:txBody>
          <a:bodyPr/>
          <a:lstStyle/>
          <a:p>
            <a:r>
              <a:rPr lang="en-US" dirty="0" smtClean="0"/>
              <a:t>Let’s try to connect the following works with American Culture, or American themes.</a:t>
            </a:r>
          </a:p>
          <a:p>
            <a:r>
              <a:rPr lang="en-US" dirty="0" smtClean="0"/>
              <a:t>Create a thesis which links one element of each art work to an American trait or value.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American Gothic – Grant Wood </a:t>
            </a:r>
            <a:endParaRPr lang="en-US" dirty="0"/>
          </a:p>
        </p:txBody>
      </p:sp>
      <p:pic>
        <p:nvPicPr>
          <p:cNvPr id="4" name="Content Placeholder 3" descr="American Gothic.jpg"/>
          <p:cNvPicPr>
            <a:picLocks noGrp="1" noChangeAspect="1"/>
          </p:cNvPicPr>
          <p:nvPr>
            <p:ph idx="1"/>
          </p:nvPr>
        </p:nvPicPr>
        <p:blipFill>
          <a:blip r:embed="rId2" cstate="print"/>
          <a:stretch>
            <a:fillRect/>
          </a:stretch>
        </p:blipFill>
        <p:spPr>
          <a:xfrm>
            <a:off x="2621034" y="1600200"/>
            <a:ext cx="3901932" cy="4708525"/>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the Trail - Fraser</a:t>
            </a:r>
            <a:endParaRPr lang="en-US" dirty="0"/>
          </a:p>
        </p:txBody>
      </p:sp>
      <p:pic>
        <p:nvPicPr>
          <p:cNvPr id="4" name="Content Placeholder 3" descr="End of the trail.jpg"/>
          <p:cNvPicPr>
            <a:picLocks noGrp="1" noChangeAspect="1"/>
          </p:cNvPicPr>
          <p:nvPr>
            <p:ph idx="1"/>
          </p:nvPr>
        </p:nvPicPr>
        <p:blipFill>
          <a:blip r:embed="rId2" cstate="print"/>
          <a:stretch>
            <a:fillRect/>
          </a:stretch>
        </p:blipFill>
        <p:spPr>
          <a:xfrm>
            <a:off x="1066800" y="1600200"/>
            <a:ext cx="7391400" cy="4930006"/>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You will be choosing your own work of art, from a list of online resources.</a:t>
            </a:r>
          </a:p>
          <a:p>
            <a:r>
              <a:rPr lang="en-US" dirty="0" smtClean="0"/>
              <a:t>After you have filled out your worksheet, create a Power Point which has this thesis posted below it.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“People in the Sun” by Edward Hopper</a:t>
            </a:r>
            <a:endParaRPr lang="en-US" sz="3200" dirty="0"/>
          </a:p>
        </p:txBody>
      </p:sp>
      <p:pic>
        <p:nvPicPr>
          <p:cNvPr id="4" name="Content Placeholder 3" descr="people in the sun.jpg"/>
          <p:cNvPicPr>
            <a:picLocks noGrp="1" noChangeAspect="1"/>
          </p:cNvPicPr>
          <p:nvPr>
            <p:ph idx="1"/>
          </p:nvPr>
        </p:nvPicPr>
        <p:blipFill>
          <a:blip r:embed="rId2" cstate="print"/>
          <a:stretch>
            <a:fillRect/>
          </a:stretch>
        </p:blipFill>
        <p:spPr>
          <a:xfrm>
            <a:off x="1676400" y="1143000"/>
            <a:ext cx="6096000" cy="4075545"/>
          </a:xfrm>
        </p:spPr>
      </p:pic>
      <p:sp>
        <p:nvSpPr>
          <p:cNvPr id="5" name="TextBox 4"/>
          <p:cNvSpPr txBox="1"/>
          <p:nvPr/>
        </p:nvSpPr>
        <p:spPr>
          <a:xfrm>
            <a:off x="762000" y="5638800"/>
            <a:ext cx="8153400" cy="1200329"/>
          </a:xfrm>
          <a:prstGeom prst="rect">
            <a:avLst/>
          </a:prstGeom>
          <a:noFill/>
        </p:spPr>
        <p:txBody>
          <a:bodyPr wrap="square" rtlCol="0">
            <a:spAutoFit/>
          </a:bodyPr>
          <a:lstStyle/>
          <a:p>
            <a:r>
              <a:rPr lang="en-US" dirty="0" smtClean="0"/>
              <a:t>Edward Hopper’s “People in the Sun” displays a sharp contrast between raw, untapped landscape and sophisticated humans, which brings to mind the American concept of “Manifest Destiny” which influenced the molding of North America to the fit the needs of European immigrants.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455</TotalTime>
  <Words>761</Words>
  <Application>Microsoft Office PowerPoint</Application>
  <PresentationFormat>On-screen Show (4:3)</PresentationFormat>
  <Paragraphs>80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Apex</vt:lpstr>
      <vt:lpstr>Slide 1</vt:lpstr>
      <vt:lpstr>Red and Black - Mark Rothko</vt:lpstr>
      <vt:lpstr> “The Treachery of Images” – Rene Magritte</vt:lpstr>
      <vt:lpstr>A Nude Descending a Staircase - Duchamp</vt:lpstr>
      <vt:lpstr>American Culture in Art</vt:lpstr>
      <vt:lpstr>American Gothic – Grant Wood </vt:lpstr>
      <vt:lpstr>End of the Trail - Fraser</vt:lpstr>
      <vt:lpstr>Slide 8</vt:lpstr>
      <vt:lpstr>“People in the Sun” by Edward Hopper</vt:lpstr>
      <vt:lpstr>Resources</vt:lpstr>
      <vt:lpstr>Syntax #4</vt:lpstr>
      <vt:lpstr>SYNTAX #4</vt:lpstr>
      <vt:lpstr>Excellent Student Examples</vt:lpstr>
      <vt:lpstr>Syntax #5</vt:lpstr>
      <vt:lpstr>SYNTAX #5</vt:lpstr>
      <vt:lpstr>Syntax #7</vt:lpstr>
      <vt:lpstr>SYNTAX #7</vt:lpstr>
      <vt:lpstr>Syntax #6</vt:lpstr>
      <vt:lpstr>SYNTAX #6</vt:lpstr>
    </vt:vector>
  </TitlesOfParts>
  <Company>USD 259</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E6410</cp:lastModifiedBy>
  <cp:revision>49</cp:revision>
  <dcterms:created xsi:type="dcterms:W3CDTF">2008-08-19T21:40:58Z</dcterms:created>
  <dcterms:modified xsi:type="dcterms:W3CDTF">2015-04-23T22:29:48Z</dcterms:modified>
</cp:coreProperties>
</file>